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14" r:id="rId2"/>
    <p:sldId id="315" r:id="rId3"/>
    <p:sldId id="320" r:id="rId4"/>
    <p:sldId id="260" r:id="rId5"/>
    <p:sldId id="322" r:id="rId6"/>
    <p:sldId id="309" r:id="rId7"/>
    <p:sldId id="317" r:id="rId8"/>
    <p:sldId id="321" r:id="rId9"/>
    <p:sldId id="323" r:id="rId10"/>
    <p:sldId id="318" r:id="rId11"/>
    <p:sldId id="325" r:id="rId12"/>
    <p:sldId id="324" r:id="rId13"/>
    <p:sldId id="326" r:id="rId14"/>
    <p:sldId id="328" r:id="rId15"/>
    <p:sldId id="329" r:id="rId16"/>
    <p:sldId id="32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87"/>
    <p:restoredTop sz="96327"/>
  </p:normalViewPr>
  <p:slideViewPr>
    <p:cSldViewPr snapToGrid="0">
      <p:cViewPr varScale="1">
        <p:scale>
          <a:sx n="121" d="100"/>
          <a:sy n="121" d="100"/>
        </p:scale>
        <p:origin x="16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3C2ED-128B-714E-A1F5-FF1DE4A0B8F7}" type="datetimeFigureOut">
              <a:rPr lang="en-US" smtClean="0"/>
              <a:t>8/13/23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00AA4-0C3A-DB43-B1FA-92F33514A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30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26754-EEEA-D4A6-412F-B0E9D9EC5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6AE96-D3B5-8BE9-BC0A-40D158F0A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F22FF-D34B-958E-C27A-F3491026C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CE18-EDA4-FE43-92B9-0C7E696499C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F2FDF-3A5A-B16D-47D1-29322059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0F991-0DF9-3F61-25AA-B51028965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0A4B-F0D9-064F-B02D-89024D0C5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70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7CE17-3237-29FB-25A8-6C3D72388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4E86F-6D8D-61CB-91AC-48FCF15B0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7AA76-11F8-335A-C06E-5376C00A3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CE18-EDA4-FE43-92B9-0C7E696499C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DFC39-D0E6-9C84-6372-4542F0B1B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D7E3E-7A8F-17EF-57F8-2EBAE87F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0A4B-F0D9-064F-B02D-89024D0C5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7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424BFE-82CD-41B1-AC43-ED871CCE2C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9DF737-23E8-3105-574E-AAB98BE2D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693E9-DE68-0C41-EEF1-CDEE437AC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CE18-EDA4-FE43-92B9-0C7E696499C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4CB4F-40F7-84BB-7994-7DA8AF102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68A8-EE55-35F1-F639-452083CF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0A4B-F0D9-064F-B02D-89024D0C5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F4B2E-D5C1-10E5-81A4-5F3C731A7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BE3B-0541-B59A-38D7-C69BA2DF4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357ED-ECD6-BC8B-8400-6A152075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CE18-EDA4-FE43-92B9-0C7E696499C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2104C-EFC8-248F-F2A8-DB45202D4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C4A0D-D7B1-0714-3FF2-D930CA088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0A4B-F0D9-064F-B02D-89024D0C5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7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0D6BE-6ABC-5963-4984-CB329DD6F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A5682-3C24-1237-7421-3649FC381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AF930-9AF2-5F82-240A-43C72F2F7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CE18-EDA4-FE43-92B9-0C7E696499C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A9624-5D0A-C403-B37D-DA5B56D47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AA749-7C4F-0CCF-CDCC-D43760972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0A4B-F0D9-064F-B02D-89024D0C5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3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DA7B8-FEBC-2EAC-1794-1CE74CA65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CFF78-CF04-9870-327D-FA4D3B9D8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8D2E7-DCBD-9670-8C75-39CEBD4ED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4FACC-0C10-09FC-97A7-870586DA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CE18-EDA4-FE43-92B9-0C7E696499C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6829E-CD80-C3D4-60AA-9CEDB268C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697E9-3C08-3761-319B-7145A15DA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0A4B-F0D9-064F-B02D-89024D0C5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37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FF6F5-6C54-F804-FABE-78F54247C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8231E-3F76-BD10-B787-6B48B78EA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D5FF2-CC3B-DF0C-8EB8-7A52654B1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DA344-9B8D-CDCA-6DC6-D8F5F1B66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FB0C0A-52BE-98E2-9743-9A9BF8179F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C1998E-7515-9030-20D6-2254959D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CE18-EDA4-FE43-92B9-0C7E696499C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91FA33-6B44-5F7C-E2A2-F199BF80C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D53E4F-DFB6-76CA-3CE0-3472E509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0A4B-F0D9-064F-B02D-89024D0C5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0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EFA8-A952-A750-DA11-719CF6D3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F371B0-D145-58A2-0D02-0956870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CE18-EDA4-FE43-92B9-0C7E696499C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D30BA-B6AE-AFC5-FF88-13F358463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B60CC5-B761-7A06-F2D3-8DF39AC9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0A4B-F0D9-064F-B02D-89024D0C5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62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56CB17-705A-2260-5134-EC758BCFD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CE18-EDA4-FE43-92B9-0C7E696499C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E11C4-C951-FF5A-7E37-617CFF1C3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9B049-32F5-35B4-0568-5BA088925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0A4B-F0D9-064F-B02D-89024D0C5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0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2218-E286-90CD-CFFF-AFED3F84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CAE9A-74D8-B955-9287-1E8C438A5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B39E3-04F4-EE30-176E-C9496ABBA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87D23-A7E3-022A-F5FE-BD7F1E748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CE18-EDA4-FE43-92B9-0C7E696499C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373E3-8EF6-A18E-F57F-15EEDA46A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AA40E-8905-E670-D403-060F09652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0A4B-F0D9-064F-B02D-89024D0C5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6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C4DDC-9B23-13FA-F71F-9C51C815D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F41241-6A07-0A86-B22C-A6787F534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9C31BA-4ED8-EB54-5953-5D8DAF08D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EDD16-DA0A-ABC8-F56B-19D2F9F15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CE18-EDA4-FE43-92B9-0C7E696499C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31418-2F45-6E0A-25B1-383980284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D9B9E-49F8-23A3-980E-E56758B8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80A4B-F0D9-064F-B02D-89024D0C5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35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523FA5-F55F-72C6-0E43-9BF06BDB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7F526-085A-370F-9F5D-1A8220A17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0E0D6-205E-9DF4-CD93-7CFCFB796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4CE18-EDA4-FE43-92B9-0C7E696499C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A1E5F-065D-978D-6C46-269B934F2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B67B2-7C2B-2681-8001-682A8BF73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80A4B-F0D9-064F-B02D-89024D0C5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5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FCE610-048C-92E1-5BFA-C38F79BDA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595" y="-294289"/>
            <a:ext cx="13038340" cy="8654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27B2C0-2C45-4D91-B25B-DCB00A833E6E}"/>
              </a:ext>
            </a:extLst>
          </p:cNvPr>
          <p:cNvSpPr txBox="1"/>
          <p:nvPr/>
        </p:nvSpPr>
        <p:spPr>
          <a:xfrm>
            <a:off x="942975" y="167701"/>
            <a:ext cx="4986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FF00"/>
                </a:solidFill>
                <a:effectLst/>
                <a:latin typeface="Raleway" pitchFamily="2" charset="77"/>
              </a:rPr>
              <a:t>Ecological Response to “Press-Pulse” Disturbances Along a Rapidly Changing West Antarctic Peninsula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A3FD0-CE4F-CC81-31C6-06B6C1EE0754}"/>
              </a:ext>
            </a:extLst>
          </p:cNvPr>
          <p:cNvSpPr txBox="1"/>
          <p:nvPr/>
        </p:nvSpPr>
        <p:spPr>
          <a:xfrm>
            <a:off x="1931251" y="1983583"/>
            <a:ext cx="2904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Representing efforts of many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over decades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D8471A-FE8B-1C1A-106A-5C107D2FE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1" y="4843462"/>
            <a:ext cx="1700212" cy="17002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B17D9E-4894-96DF-1AB1-D106FCEC5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838" y="4843462"/>
            <a:ext cx="1700212" cy="1700212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F3FF1F-085A-42CB-3375-BB8BDEAB1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639" y="676455"/>
            <a:ext cx="1945119" cy="20095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01733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79C597-9985-5986-2B33-3B4A6B68A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8" y="938494"/>
            <a:ext cx="4052433" cy="5842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55CE5F-839A-B73C-3BCD-0FCB07B9FB66}"/>
              </a:ext>
            </a:extLst>
          </p:cNvPr>
          <p:cNvSpPr txBox="1"/>
          <p:nvPr/>
        </p:nvSpPr>
        <p:spPr>
          <a:xfrm>
            <a:off x="73819" y="77234"/>
            <a:ext cx="12044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Physical Changes Are Correlated With Changes in Phytoplankton Biomass and Associated Drawdown of Atmospheric Carbon Dioxide. Phytoplankton Community is Important.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09478B-02CF-7C7B-7EFA-408604A14B2C}"/>
              </a:ext>
            </a:extLst>
          </p:cNvPr>
          <p:cNvSpPr txBox="1"/>
          <p:nvPr/>
        </p:nvSpPr>
        <p:spPr>
          <a:xfrm>
            <a:off x="42864" y="1457328"/>
            <a:ext cx="140487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Upper Mixed</a:t>
            </a:r>
          </a:p>
          <a:p>
            <a:pPr algn="ctr"/>
            <a:r>
              <a:rPr lang="en-US" dirty="0"/>
              <a:t>Layer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0BFC4-8896-74FD-E8D8-0C92449C362C}"/>
              </a:ext>
            </a:extLst>
          </p:cNvPr>
          <p:cNvSpPr txBox="1"/>
          <p:nvPr/>
        </p:nvSpPr>
        <p:spPr>
          <a:xfrm>
            <a:off x="688834" y="3367096"/>
            <a:ext cx="64633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Chl</a:t>
            </a:r>
            <a:r>
              <a:rPr lang="en-US" dirty="0"/>
              <a:t> </a:t>
            </a:r>
            <a:r>
              <a:rPr lang="en-US" u="sng" dirty="0"/>
              <a:t>a</a:t>
            </a:r>
          </a:p>
          <a:p>
            <a:pPr algn="ctr"/>
            <a:endParaRPr lang="en-US" u="sng" dirty="0"/>
          </a:p>
          <a:p>
            <a:pPr algn="ctr"/>
            <a:endParaRPr lang="en-US" u="sn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8CBA7A-7CCD-8531-0603-EE649C5E9C72}"/>
              </a:ext>
            </a:extLst>
          </p:cNvPr>
          <p:cNvSpPr txBox="1"/>
          <p:nvPr/>
        </p:nvSpPr>
        <p:spPr>
          <a:xfrm>
            <a:off x="626048" y="5187746"/>
            <a:ext cx="697179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Delta</a:t>
            </a:r>
          </a:p>
          <a:p>
            <a:pPr algn="ctr"/>
            <a:r>
              <a:rPr lang="en-US" u="sng" dirty="0"/>
              <a:t>pCO</a:t>
            </a:r>
            <a:r>
              <a:rPr lang="en-US" u="sng" baseline="-25000" dirty="0"/>
              <a:t>2</a:t>
            </a:r>
          </a:p>
          <a:p>
            <a:pPr algn="ctr"/>
            <a:endParaRPr lang="en-US" u="sng" dirty="0"/>
          </a:p>
          <a:p>
            <a:pPr algn="ctr"/>
            <a:endParaRPr lang="en-US" u="sng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10D2C3-5549-FFA2-612E-F33ACE49374C}"/>
              </a:ext>
            </a:extLst>
          </p:cNvPr>
          <p:cNvGrpSpPr/>
          <p:nvPr/>
        </p:nvGrpSpPr>
        <p:grpSpPr>
          <a:xfrm>
            <a:off x="4281497" y="820193"/>
            <a:ext cx="7836683" cy="6014122"/>
            <a:chOff x="4281497" y="820193"/>
            <a:chExt cx="7836683" cy="60141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C42AD4-C1F1-08A6-086A-8D09176872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6934" y="820193"/>
              <a:ext cx="7075928" cy="601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8275B2-E0D3-0EE6-9068-A30D4F26222C}"/>
                </a:ext>
              </a:extLst>
            </p:cNvPr>
            <p:cNvSpPr txBox="1"/>
            <p:nvPr/>
          </p:nvSpPr>
          <p:spPr>
            <a:xfrm>
              <a:off x="4281497" y="3090097"/>
              <a:ext cx="697179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Delta</a:t>
              </a:r>
            </a:p>
            <a:p>
              <a:pPr algn="ctr"/>
              <a:r>
                <a:rPr lang="en-US" dirty="0"/>
                <a:t>pCO</a:t>
              </a:r>
              <a:r>
                <a:rPr lang="en-US" baseline="-25000" dirty="0"/>
                <a:t>2</a:t>
              </a:r>
            </a:p>
            <a:p>
              <a:pPr algn="ctr"/>
              <a:endParaRPr lang="en-US" u="sng" dirty="0"/>
            </a:p>
            <a:p>
              <a:pPr algn="ctr"/>
              <a:endParaRPr lang="en-US" u="sng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C3E884-A878-E103-6669-BB1CADBCC63A}"/>
                </a:ext>
              </a:extLst>
            </p:cNvPr>
            <p:cNvSpPr txBox="1"/>
            <p:nvPr/>
          </p:nvSpPr>
          <p:spPr>
            <a:xfrm>
              <a:off x="7171390" y="6377666"/>
              <a:ext cx="19588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Upper Mixed Layer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535F1F-530B-A8BB-3902-25D7037AB240}"/>
                </a:ext>
              </a:extLst>
            </p:cNvPr>
            <p:cNvSpPr txBox="1"/>
            <p:nvPr/>
          </p:nvSpPr>
          <p:spPr>
            <a:xfrm>
              <a:off x="10652971" y="6461999"/>
              <a:ext cx="14652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Brown et al.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0260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5A7448-4920-1C57-11CB-0F1B4B4AA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304" b="18141"/>
          <a:stretch/>
        </p:blipFill>
        <p:spPr>
          <a:xfrm>
            <a:off x="450090" y="3429000"/>
            <a:ext cx="11291820" cy="3004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341625-BB78-3C2E-1553-A242DA3BEBF9}"/>
              </a:ext>
            </a:extLst>
          </p:cNvPr>
          <p:cNvSpPr txBox="1"/>
          <p:nvPr/>
        </p:nvSpPr>
        <p:spPr>
          <a:xfrm>
            <a:off x="1560987" y="210207"/>
            <a:ext cx="89018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Physiological Fingerprints of Change:</a:t>
            </a:r>
          </a:p>
          <a:p>
            <a:pPr algn="ctr"/>
            <a:r>
              <a:rPr lang="en-US" sz="2800" b="1" dirty="0"/>
              <a:t>Phytoplankton are ”tanning” as the stratification increases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EE4B7F-7156-C294-B589-952234C64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97"/>
          <a:stretch/>
        </p:blipFill>
        <p:spPr>
          <a:xfrm>
            <a:off x="4215138" y="1280027"/>
            <a:ext cx="3128638" cy="218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08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03AFB4-CC0B-8C3F-F69E-B15A0E54AFFA}"/>
              </a:ext>
            </a:extLst>
          </p:cNvPr>
          <p:cNvSpPr txBox="1"/>
          <p:nvPr/>
        </p:nvSpPr>
        <p:spPr>
          <a:xfrm>
            <a:off x="1424079" y="91476"/>
            <a:ext cx="9642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Evolutionary Fingerprint of Light Acclimation to this environment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2E2F1F-3AD6-679C-98CC-795593634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478" y="2617935"/>
            <a:ext cx="5318084" cy="3360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DB0766-9B63-251C-07BA-BA63E152A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96" r="47527"/>
          <a:stretch/>
        </p:blipFill>
        <p:spPr>
          <a:xfrm>
            <a:off x="6644383" y="2290353"/>
            <a:ext cx="4965598" cy="40157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08E964-91DC-2CAE-6E04-7DC5E79B5761}"/>
              </a:ext>
            </a:extLst>
          </p:cNvPr>
          <p:cNvSpPr txBox="1"/>
          <p:nvPr/>
        </p:nvSpPr>
        <p:spPr>
          <a:xfrm>
            <a:off x="3838353" y="672428"/>
            <a:ext cx="432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Proton pumping rhodopsin in WAP diatoms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5F20B8-B728-0FA3-09FB-CF23053104AC}"/>
              </a:ext>
            </a:extLst>
          </p:cNvPr>
          <p:cNvSpPr txBox="1"/>
          <p:nvPr/>
        </p:nvSpPr>
        <p:spPr>
          <a:xfrm>
            <a:off x="359546" y="6273107"/>
            <a:ext cx="432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Andrews et al. Revision resubmitted to PNAS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E8B514-D2E5-6EA8-F611-BB0ACFECD2EC}"/>
              </a:ext>
            </a:extLst>
          </p:cNvPr>
          <p:cNvSpPr txBox="1"/>
          <p:nvPr/>
        </p:nvSpPr>
        <p:spPr>
          <a:xfrm>
            <a:off x="2113065" y="1288315"/>
            <a:ext cx="82641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PPR is pervasive in Antarctic phytoplankton, especially in iron-limited regions. In diatoms, it can localize to the vacuolar membrane, making the vacuole a possible alternative phototrophic organelle for light-driven production of cellular energ</a:t>
            </a:r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754244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1AF6C1-FD1A-705E-A4DA-90C7059CA5C6}"/>
              </a:ext>
            </a:extLst>
          </p:cNvPr>
          <p:cNvSpPr txBox="1"/>
          <p:nvPr/>
        </p:nvSpPr>
        <p:spPr>
          <a:xfrm>
            <a:off x="2686142" y="2543504"/>
            <a:ext cx="6776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Local Responses in Phytoplankton </a:t>
            </a:r>
          </a:p>
        </p:txBody>
      </p:sp>
    </p:spTree>
    <p:extLst>
      <p:ext uri="{BB962C8B-B14F-4D97-AF65-F5344CB8AC3E}">
        <p14:creationId xmlns:p14="http://schemas.microsoft.com/office/powerpoint/2010/main" val="1851492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72EC21-023D-B9FE-78A9-85BE76F44C40}"/>
              </a:ext>
            </a:extLst>
          </p:cNvPr>
          <p:cNvSpPr txBox="1"/>
          <p:nvPr/>
        </p:nvSpPr>
        <p:spPr>
          <a:xfrm>
            <a:off x="463463" y="300625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Phenology?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7F5F65-E185-31E9-3DD5-443C29EE12E6}"/>
              </a:ext>
            </a:extLst>
          </p:cNvPr>
          <p:cNvSpPr txBox="1"/>
          <p:nvPr/>
        </p:nvSpPr>
        <p:spPr>
          <a:xfrm>
            <a:off x="463463" y="6142152"/>
            <a:ext cx="2523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Nardelli et al. 2023 </a:t>
            </a:r>
            <a:r>
              <a:rPr lang="en-US" sz="1200" i="1" dirty="0" err="1"/>
              <a:t>Limnol</a:t>
            </a:r>
            <a:r>
              <a:rPr lang="en-US" sz="1200" i="1" dirty="0"/>
              <a:t>. </a:t>
            </a:r>
            <a:r>
              <a:rPr lang="en-US" sz="1200" i="1" dirty="0" err="1"/>
              <a:t>Oceanogr</a:t>
            </a:r>
            <a:r>
              <a:rPr lang="en-US" sz="1200" i="1" dirty="0"/>
              <a:t>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15895C5-3114-41B5-6C42-2A98681B8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63" y="3739239"/>
            <a:ext cx="11095888" cy="2076770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7A140BD9-D9D7-4AEC-156B-8A5A85603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29" b="50382"/>
          <a:stretch/>
        </p:blipFill>
        <p:spPr>
          <a:xfrm>
            <a:off x="1268790" y="1261883"/>
            <a:ext cx="4901638" cy="2253725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2C6EEB26-699F-7C01-1612-7846605F2F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612"/>
          <a:stretch/>
        </p:blipFill>
        <p:spPr>
          <a:xfrm>
            <a:off x="6095999" y="1260127"/>
            <a:ext cx="4901637" cy="225372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D08F59B-438F-DD0B-24EB-91BE25A355FE}"/>
              </a:ext>
            </a:extLst>
          </p:cNvPr>
          <p:cNvCxnSpPr>
            <a:cxnSpLocks/>
          </p:cNvCxnSpPr>
          <p:nvPr/>
        </p:nvCxnSpPr>
        <p:spPr>
          <a:xfrm flipH="1">
            <a:off x="8920716" y="3413096"/>
            <a:ext cx="467833" cy="324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477D20-DA2A-4AA9-3A78-55E8135CDC28}"/>
              </a:ext>
            </a:extLst>
          </p:cNvPr>
          <p:cNvCxnSpPr>
            <a:cxnSpLocks/>
          </p:cNvCxnSpPr>
          <p:nvPr/>
        </p:nvCxnSpPr>
        <p:spPr>
          <a:xfrm flipH="1">
            <a:off x="9388549" y="3429000"/>
            <a:ext cx="276446" cy="306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E14DE1-B340-2DD6-AB1E-003F24DC3FD1}"/>
              </a:ext>
            </a:extLst>
          </p:cNvPr>
          <p:cNvCxnSpPr>
            <a:cxnSpLocks/>
          </p:cNvCxnSpPr>
          <p:nvPr/>
        </p:nvCxnSpPr>
        <p:spPr>
          <a:xfrm flipH="1">
            <a:off x="3872034" y="3413096"/>
            <a:ext cx="731864" cy="340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59B721-7948-3BCE-A884-36DB9CDE9111}"/>
              </a:ext>
            </a:extLst>
          </p:cNvPr>
          <p:cNvCxnSpPr>
            <a:cxnSpLocks/>
          </p:cNvCxnSpPr>
          <p:nvPr/>
        </p:nvCxnSpPr>
        <p:spPr>
          <a:xfrm flipH="1">
            <a:off x="4444381" y="3429000"/>
            <a:ext cx="478493" cy="337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492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ie charts&#10;&#10;Description automatically generated">
            <a:extLst>
              <a:ext uri="{FF2B5EF4-FFF2-40B4-BE49-F238E27FC236}">
                <a16:creationId xmlns:a16="http://schemas.microsoft.com/office/drawing/2014/main" id="{DECE2443-D56C-802A-67FD-F5C8D66E3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24" y="71437"/>
            <a:ext cx="9750064" cy="63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90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types of weather&#10;&#10;Description automatically generated">
            <a:extLst>
              <a:ext uri="{FF2B5EF4-FFF2-40B4-BE49-F238E27FC236}">
                <a16:creationId xmlns:a16="http://schemas.microsoft.com/office/drawing/2014/main" id="{BB8F6DF7-3474-E066-04FD-6FDBF3CDD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15" y="257175"/>
            <a:ext cx="4952354" cy="6343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B19FF-A043-A9C8-013C-136225A93895}"/>
              </a:ext>
            </a:extLst>
          </p:cNvPr>
          <p:cNvSpPr txBox="1"/>
          <p:nvPr/>
        </p:nvSpPr>
        <p:spPr>
          <a:xfrm>
            <a:off x="6874587" y="863577"/>
            <a:ext cx="379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Large Changes Overtime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65510-E310-62C1-A3FB-B9192D777080}"/>
              </a:ext>
            </a:extLst>
          </p:cNvPr>
          <p:cNvSpPr txBox="1"/>
          <p:nvPr/>
        </p:nvSpPr>
        <p:spPr>
          <a:xfrm>
            <a:off x="6285186" y="1587062"/>
            <a:ext cx="52026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-Extreme years and the biological response remains an open question. Will we reach a new ecosystem states?</a:t>
            </a:r>
          </a:p>
          <a:p>
            <a:endParaRPr lang="en-US" dirty="0"/>
          </a:p>
          <a:p>
            <a:r>
              <a:rPr lang="en-US" dirty="0"/>
              <a:t>-As the system is changing we can see biomass changes and associated physiological fingerprints of the change.</a:t>
            </a:r>
          </a:p>
          <a:p>
            <a:endParaRPr lang="en-US" dirty="0"/>
          </a:p>
          <a:p>
            <a:r>
              <a:rPr lang="en-US" dirty="0"/>
              <a:t>-We find similar similar dynamics despite differences in sea ice concentrations. </a:t>
            </a:r>
          </a:p>
          <a:p>
            <a:endParaRPr lang="en-US" dirty="0"/>
          </a:p>
          <a:p>
            <a:r>
              <a:rPr lang="en-US" dirty="0"/>
              <a:t>-Need to transition to a species dynamic.</a:t>
            </a:r>
          </a:p>
        </p:txBody>
      </p:sp>
    </p:spTree>
    <p:extLst>
      <p:ext uri="{BB962C8B-B14F-4D97-AF65-F5344CB8AC3E}">
        <p14:creationId xmlns:p14="http://schemas.microsoft.com/office/powerpoint/2010/main" val="2572912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DBFFA1-1BB5-9158-ED4A-A27B2F631CB7}"/>
              </a:ext>
            </a:extLst>
          </p:cNvPr>
          <p:cNvGrpSpPr>
            <a:grpSpLocks noChangeAspect="1"/>
          </p:cNvGrpSpPr>
          <p:nvPr/>
        </p:nvGrpSpPr>
        <p:grpSpPr>
          <a:xfrm>
            <a:off x="167338" y="820747"/>
            <a:ext cx="7519329" cy="5250558"/>
            <a:chOff x="0" y="970874"/>
            <a:chExt cx="7112063" cy="49661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2F06CE-32DC-26E9-5CCF-3982F1254B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97"/>
            <a:stretch/>
          </p:blipFill>
          <p:spPr>
            <a:xfrm>
              <a:off x="0" y="970874"/>
              <a:ext cx="7112063" cy="4966174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4051234-F244-7205-761F-30BCA6A5CE83}"/>
                </a:ext>
              </a:extLst>
            </p:cNvPr>
            <p:cNvCxnSpPr>
              <a:cxnSpLocks/>
            </p:cNvCxnSpPr>
            <p:nvPr/>
          </p:nvCxnSpPr>
          <p:spPr>
            <a:xfrm>
              <a:off x="4621943" y="2927424"/>
              <a:ext cx="1697794" cy="0"/>
            </a:xfrm>
            <a:prstGeom prst="line">
              <a:avLst/>
            </a:prstGeom>
            <a:ln w="57150">
              <a:solidFill>
                <a:srgbClr val="C00000">
                  <a:alpha val="5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1173687-18ED-1D58-47C3-B9EABB4571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1412" y="1684202"/>
              <a:ext cx="0" cy="1184649"/>
            </a:xfrm>
            <a:prstGeom prst="straightConnector1">
              <a:avLst/>
            </a:prstGeom>
            <a:ln w="730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22A3621-C4EA-3A87-2882-78B234FBB5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5423" y="3103103"/>
              <a:ext cx="79501" cy="2561731"/>
            </a:xfrm>
            <a:prstGeom prst="straightConnector1">
              <a:avLst/>
            </a:prstGeom>
            <a:ln w="730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0974CFB-1E25-973D-BD78-F298455EF169}"/>
              </a:ext>
            </a:extLst>
          </p:cNvPr>
          <p:cNvSpPr txBox="1"/>
          <p:nvPr/>
        </p:nvSpPr>
        <p:spPr>
          <a:xfrm>
            <a:off x="6933026" y="1690954"/>
            <a:ext cx="1795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Warmer</a:t>
            </a:r>
          </a:p>
          <a:p>
            <a:pPr algn="ctr"/>
            <a:r>
              <a:rPr lang="en-US" sz="2400" dirty="0"/>
              <a:t>Maritime</a:t>
            </a:r>
          </a:p>
          <a:p>
            <a:pPr algn="ctr"/>
            <a:r>
              <a:rPr lang="en-US" sz="2400" dirty="0"/>
              <a:t>Climate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69D574-0314-1721-A9BC-71EB7762232F}"/>
              </a:ext>
            </a:extLst>
          </p:cNvPr>
          <p:cNvSpPr txBox="1"/>
          <p:nvPr/>
        </p:nvSpPr>
        <p:spPr>
          <a:xfrm>
            <a:off x="6989898" y="3905697"/>
            <a:ext cx="1539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Cold Dry</a:t>
            </a:r>
          </a:p>
          <a:p>
            <a:pPr algn="ctr"/>
            <a:r>
              <a:rPr lang="en-US" sz="2400" dirty="0"/>
              <a:t>Polar </a:t>
            </a:r>
          </a:p>
          <a:p>
            <a:pPr algn="ctr"/>
            <a:r>
              <a:rPr lang="en-US" sz="2400" dirty="0"/>
              <a:t>Climate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D457B-3131-0D9E-BD4E-EE8FDC12B57F}"/>
              </a:ext>
            </a:extLst>
          </p:cNvPr>
          <p:cNvSpPr txBox="1"/>
          <p:nvPr/>
        </p:nvSpPr>
        <p:spPr>
          <a:xfrm>
            <a:off x="1988230" y="5901519"/>
            <a:ext cx="4211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Peninsula Spans a Climate Gradient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D6AC3-9AC8-38EC-5A44-711CD6D5716E}"/>
              </a:ext>
            </a:extLst>
          </p:cNvPr>
          <p:cNvSpPr txBox="1"/>
          <p:nvPr/>
        </p:nvSpPr>
        <p:spPr>
          <a:xfrm>
            <a:off x="1674629" y="58898"/>
            <a:ext cx="88427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A System Undergoing Change and A Model System </a:t>
            </a:r>
          </a:p>
          <a:p>
            <a:pPr algn="ctr"/>
            <a:r>
              <a:rPr lang="en-US" sz="3200" b="1" dirty="0"/>
              <a:t>For Changing Polar Food Webs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4CA0D-DA65-3239-80C6-0BDCF10B89B0}"/>
              </a:ext>
            </a:extLst>
          </p:cNvPr>
          <p:cNvSpPr txBox="1"/>
          <p:nvPr/>
        </p:nvSpPr>
        <p:spPr>
          <a:xfrm>
            <a:off x="8462116" y="1811747"/>
            <a:ext cx="3273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- Across the Climate Gradient There Are Multiple International Time Series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966BF9-4501-4801-65FB-87619E7F8F98}"/>
              </a:ext>
            </a:extLst>
          </p:cNvPr>
          <p:cNvSpPr txBox="1"/>
          <p:nvPr/>
        </p:nvSpPr>
        <p:spPr>
          <a:xfrm>
            <a:off x="8462115" y="3075076"/>
            <a:ext cx="3273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- Time Series Have Been Conducted Across Trophic Levels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B5CF62-0FF4-B344-2437-3F6B4EAF9206}"/>
              </a:ext>
            </a:extLst>
          </p:cNvPr>
          <p:cNvSpPr txBox="1"/>
          <p:nvPr/>
        </p:nvSpPr>
        <p:spPr>
          <a:xfrm>
            <a:off x="8500117" y="4338405"/>
            <a:ext cx="3273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- Combined Data Provides The Unique Snapshot Of The Ecosystems At Different Stages of Change</a:t>
            </a:r>
          </a:p>
        </p:txBody>
      </p:sp>
    </p:spTree>
    <p:extLst>
      <p:ext uri="{BB962C8B-B14F-4D97-AF65-F5344CB8AC3E}">
        <p14:creationId xmlns:p14="http://schemas.microsoft.com/office/powerpoint/2010/main" val="3044953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44DF2A84-595D-BC90-E434-7837DC1DDD60}"/>
              </a:ext>
            </a:extLst>
          </p:cNvPr>
          <p:cNvSpPr txBox="1"/>
          <p:nvPr/>
        </p:nvSpPr>
        <p:spPr>
          <a:xfrm>
            <a:off x="4005072" y="150035"/>
            <a:ext cx="519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What are our predictions?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1DD753-AF3E-1BB8-ACCD-726D8EA6B872}"/>
              </a:ext>
            </a:extLst>
          </p:cNvPr>
          <p:cNvGrpSpPr/>
          <p:nvPr/>
        </p:nvGrpSpPr>
        <p:grpSpPr>
          <a:xfrm>
            <a:off x="301752" y="469916"/>
            <a:ext cx="3703320" cy="6098778"/>
            <a:chOff x="301752" y="469916"/>
            <a:chExt cx="3703320" cy="6098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68FED2C-4329-00E2-8601-3121DCC42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29" t="15660" r="18503"/>
            <a:stretch/>
          </p:blipFill>
          <p:spPr>
            <a:xfrm>
              <a:off x="454914" y="673855"/>
              <a:ext cx="3550158" cy="5894839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DC5B5F3-98D9-2E76-8DDE-B61039DA19C5}"/>
                </a:ext>
              </a:extLst>
            </p:cNvPr>
            <p:cNvSpPr/>
            <p:nvPr/>
          </p:nvSpPr>
          <p:spPr>
            <a:xfrm>
              <a:off x="301752" y="2148840"/>
              <a:ext cx="292608" cy="310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1B9AA1-A87E-D122-A1BA-F38AA4638E3C}"/>
                </a:ext>
              </a:extLst>
            </p:cNvPr>
            <p:cNvSpPr/>
            <p:nvPr/>
          </p:nvSpPr>
          <p:spPr>
            <a:xfrm>
              <a:off x="301752" y="5007864"/>
              <a:ext cx="384048" cy="310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DC0B186-7DB9-5D8B-1F02-5238176321F1}"/>
                </a:ext>
              </a:extLst>
            </p:cNvPr>
            <p:cNvSpPr/>
            <p:nvPr/>
          </p:nvSpPr>
          <p:spPr>
            <a:xfrm>
              <a:off x="2208276" y="469916"/>
              <a:ext cx="384048" cy="310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CAF1497-7406-3D59-6278-C2B342F8E614}"/>
                </a:ext>
              </a:extLst>
            </p:cNvPr>
            <p:cNvCxnSpPr/>
            <p:nvPr/>
          </p:nvCxnSpPr>
          <p:spPr>
            <a:xfrm>
              <a:off x="2114550" y="716804"/>
              <a:ext cx="5715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9EFA07-D89B-FBE9-0A7C-A072EECAD735}"/>
                </a:ext>
              </a:extLst>
            </p:cNvPr>
            <p:cNvCxnSpPr>
              <a:cxnSpLocks/>
            </p:cNvCxnSpPr>
            <p:nvPr/>
          </p:nvCxnSpPr>
          <p:spPr>
            <a:xfrm>
              <a:off x="464058" y="2034802"/>
              <a:ext cx="0" cy="5389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CB6C645-02DA-04CD-9663-D89F91A7BB48}"/>
                </a:ext>
              </a:extLst>
            </p:cNvPr>
            <p:cNvCxnSpPr>
              <a:cxnSpLocks/>
            </p:cNvCxnSpPr>
            <p:nvPr/>
          </p:nvCxnSpPr>
          <p:spPr>
            <a:xfrm>
              <a:off x="464058" y="4893826"/>
              <a:ext cx="0" cy="5389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A102C1-FFA6-A813-E901-55C7BC379094}"/>
                </a:ext>
              </a:extLst>
            </p:cNvPr>
            <p:cNvSpPr/>
            <p:nvPr/>
          </p:nvSpPr>
          <p:spPr>
            <a:xfrm>
              <a:off x="1261872" y="759754"/>
              <a:ext cx="2286000" cy="2249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Arc 36">
            <a:extLst>
              <a:ext uri="{FF2B5EF4-FFF2-40B4-BE49-F238E27FC236}">
                <a16:creationId xmlns:a16="http://schemas.microsoft.com/office/drawing/2014/main" id="{C0112C28-7382-5646-24B0-F3F61DDC93DE}"/>
              </a:ext>
            </a:extLst>
          </p:cNvPr>
          <p:cNvSpPr/>
          <p:nvPr/>
        </p:nvSpPr>
        <p:spPr>
          <a:xfrm rot="5400000">
            <a:off x="3184721" y="1442407"/>
            <a:ext cx="3195813" cy="4380607"/>
          </a:xfrm>
          <a:prstGeom prst="arc">
            <a:avLst>
              <a:gd name="adj1" fmla="val 16200000"/>
              <a:gd name="adj2" fmla="val 20750213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953367-56BE-EA4C-DF3F-1390BD7A0197}"/>
              </a:ext>
            </a:extLst>
          </p:cNvPr>
          <p:cNvGrpSpPr/>
          <p:nvPr/>
        </p:nvGrpSpPr>
        <p:grpSpPr>
          <a:xfrm>
            <a:off x="4408550" y="1331054"/>
            <a:ext cx="8856038" cy="4886425"/>
            <a:chOff x="4408550" y="1331054"/>
            <a:chExt cx="8856038" cy="488642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C17F3D-FEBD-03D0-003F-2543E76F94E7}"/>
                </a:ext>
              </a:extLst>
            </p:cNvPr>
            <p:cNvSpPr/>
            <p:nvPr/>
          </p:nvSpPr>
          <p:spPr>
            <a:xfrm>
              <a:off x="5138928" y="1344168"/>
              <a:ext cx="6080760" cy="428853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CDD4C4-DF27-ECDB-D632-51DF7B448496}"/>
                </a:ext>
              </a:extLst>
            </p:cNvPr>
            <p:cNvSpPr txBox="1"/>
            <p:nvPr/>
          </p:nvSpPr>
          <p:spPr>
            <a:xfrm>
              <a:off x="7763256" y="5632704"/>
              <a:ext cx="10294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Time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C9D5019-8CE4-A282-5DC4-BE38871F7188}"/>
                </a:ext>
              </a:extLst>
            </p:cNvPr>
            <p:cNvSpPr txBox="1"/>
            <p:nvPr/>
          </p:nvSpPr>
          <p:spPr>
            <a:xfrm rot="16200000">
              <a:off x="2602992" y="3136612"/>
              <a:ext cx="41958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Phytoplankton Biomass</a:t>
              </a:r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B5447FEC-43B6-687D-3D18-F89E665348A4}"/>
                </a:ext>
              </a:extLst>
            </p:cNvPr>
            <p:cNvSpPr/>
            <p:nvPr/>
          </p:nvSpPr>
          <p:spPr>
            <a:xfrm>
              <a:off x="6954644" y="2231136"/>
              <a:ext cx="2907792" cy="3539990"/>
            </a:xfrm>
            <a:prstGeom prst="arc">
              <a:avLst>
                <a:gd name="adj1" fmla="val 16200000"/>
                <a:gd name="adj2" fmla="val 20750213"/>
              </a:avLst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529FB063-4B5C-BE33-4A5E-3EDBC50028A9}"/>
                </a:ext>
              </a:extLst>
            </p:cNvPr>
            <p:cNvSpPr/>
            <p:nvPr/>
          </p:nvSpPr>
          <p:spPr>
            <a:xfrm flipH="1">
              <a:off x="6945499" y="2231518"/>
              <a:ext cx="2907792" cy="3539990"/>
            </a:xfrm>
            <a:prstGeom prst="arc">
              <a:avLst>
                <a:gd name="adj1" fmla="val 16200000"/>
                <a:gd name="adj2" fmla="val 20750213"/>
              </a:avLst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A031EA9E-9B69-473E-1B32-A741D722AB16}"/>
                </a:ext>
              </a:extLst>
            </p:cNvPr>
            <p:cNvSpPr/>
            <p:nvPr/>
          </p:nvSpPr>
          <p:spPr>
            <a:xfrm rot="16200000" flipH="1">
              <a:off x="9949458" y="1915488"/>
              <a:ext cx="3195813" cy="3434446"/>
            </a:xfrm>
            <a:prstGeom prst="arc">
              <a:avLst>
                <a:gd name="adj1" fmla="val 16200000"/>
                <a:gd name="adj2" fmla="val 20750213"/>
              </a:avLst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275E047-D715-74FC-C504-CEB142683E95}"/>
                </a:ext>
              </a:extLst>
            </p:cNvPr>
            <p:cNvSpPr txBox="1"/>
            <p:nvPr/>
          </p:nvSpPr>
          <p:spPr>
            <a:xfrm>
              <a:off x="5125047" y="3817562"/>
              <a:ext cx="16176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Heavy Sea Ice</a:t>
              </a:r>
            </a:p>
            <a:p>
              <a:pPr algn="ctr"/>
              <a:r>
                <a:rPr lang="en-US" b="1" dirty="0"/>
                <a:t>Short Growing </a:t>
              </a:r>
            </a:p>
            <a:p>
              <a:pPr algn="ctr"/>
              <a:r>
                <a:rPr lang="en-US" b="1" dirty="0"/>
                <a:t>Season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0805CC6-35AE-B5D0-8FF5-6CFC5F398549}"/>
                </a:ext>
              </a:extLst>
            </p:cNvPr>
            <p:cNvSpPr txBox="1"/>
            <p:nvPr/>
          </p:nvSpPr>
          <p:spPr>
            <a:xfrm>
              <a:off x="9969026" y="3817562"/>
              <a:ext cx="125066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No Sea Ice</a:t>
              </a:r>
            </a:p>
            <a:p>
              <a:pPr algn="ctr"/>
              <a:r>
                <a:rPr lang="en-US" b="1" dirty="0"/>
                <a:t>Deep Wind</a:t>
              </a:r>
            </a:p>
            <a:p>
              <a:pPr algn="ctr"/>
              <a:r>
                <a:rPr lang="en-US" b="1" dirty="0"/>
                <a:t>Mixing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D4EA361-B10F-CD90-EFA1-73EF059B7ABC}"/>
                </a:ext>
              </a:extLst>
            </p:cNvPr>
            <p:cNvSpPr txBox="1"/>
            <p:nvPr/>
          </p:nvSpPr>
          <p:spPr>
            <a:xfrm>
              <a:off x="7231648" y="1843181"/>
              <a:ext cx="1973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Transitional Period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4469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C191A3-01A6-F725-4765-B91AC1DB0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00" y="1856875"/>
            <a:ext cx="5474586" cy="46773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12F6E1-6BD3-C2F4-AD3E-6221976622A9}"/>
              </a:ext>
            </a:extLst>
          </p:cNvPr>
          <p:cNvSpPr txBox="1"/>
          <p:nvPr/>
        </p:nvSpPr>
        <p:spPr>
          <a:xfrm>
            <a:off x="877645" y="323809"/>
            <a:ext cx="46884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Biological impact?</a:t>
            </a:r>
          </a:p>
          <a:p>
            <a:pPr algn="ctr"/>
            <a:r>
              <a:rPr lang="en-US" sz="2800" b="1" dirty="0"/>
              <a:t>View this year, Legacy effects?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B221ED-1251-A8C5-489B-678E291CE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286" y="1878992"/>
            <a:ext cx="5679451" cy="48523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3D4870-8D20-B785-FAD3-517D9569EADA}"/>
              </a:ext>
            </a:extLst>
          </p:cNvPr>
          <p:cNvSpPr txBox="1"/>
          <p:nvPr/>
        </p:nvSpPr>
        <p:spPr>
          <a:xfrm>
            <a:off x="6394408" y="225171"/>
            <a:ext cx="48366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The lowest ice year record was </a:t>
            </a:r>
          </a:p>
          <a:p>
            <a:pPr algn="ctr"/>
            <a:r>
              <a:rPr lang="en-US" sz="2800" b="1" dirty="0"/>
              <a:t>expressed differentially across </a:t>
            </a:r>
          </a:p>
          <a:p>
            <a:pPr algn="ctr"/>
            <a:r>
              <a:rPr lang="en-US" sz="2800" b="1" dirty="0"/>
              <a:t>Antarctic as a whole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08F128-F3D0-40C1-8C5B-BC7A028713B0}"/>
              </a:ext>
            </a:extLst>
          </p:cNvPr>
          <p:cNvSpPr txBox="1"/>
          <p:nvPr/>
        </p:nvSpPr>
        <p:spPr>
          <a:xfrm>
            <a:off x="4296860" y="6331228"/>
            <a:ext cx="335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Thanks Jessie Turner (U CONN)</a:t>
            </a:r>
          </a:p>
        </p:txBody>
      </p:sp>
    </p:spTree>
    <p:extLst>
      <p:ext uri="{BB962C8B-B14F-4D97-AF65-F5344CB8AC3E}">
        <p14:creationId xmlns:p14="http://schemas.microsoft.com/office/powerpoint/2010/main" val="2875098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1AF6C1-FD1A-705E-A4DA-90C7059CA5C6}"/>
              </a:ext>
            </a:extLst>
          </p:cNvPr>
          <p:cNvSpPr txBox="1"/>
          <p:nvPr/>
        </p:nvSpPr>
        <p:spPr>
          <a:xfrm>
            <a:off x="2686142" y="2543504"/>
            <a:ext cx="7457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Regional Responses in Phytoplankton </a:t>
            </a:r>
          </a:p>
        </p:txBody>
      </p:sp>
    </p:spTree>
    <p:extLst>
      <p:ext uri="{BB962C8B-B14F-4D97-AF65-F5344CB8AC3E}">
        <p14:creationId xmlns:p14="http://schemas.microsoft.com/office/powerpoint/2010/main" val="4126468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AF50CA-A77F-4B82-C85A-18979B7BB39D}"/>
              </a:ext>
            </a:extLst>
          </p:cNvPr>
          <p:cNvGrpSpPr/>
          <p:nvPr/>
        </p:nvGrpSpPr>
        <p:grpSpPr>
          <a:xfrm>
            <a:off x="127777" y="815580"/>
            <a:ext cx="11072177" cy="3601965"/>
            <a:chOff x="127777" y="815580"/>
            <a:chExt cx="11072177" cy="36019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841796-296C-5B92-1D9F-F29275294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777" y="815580"/>
              <a:ext cx="5966366" cy="360196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F66985-B7B6-7BC9-73FC-82FAE18C4CB4}"/>
                </a:ext>
              </a:extLst>
            </p:cNvPr>
            <p:cNvSpPr txBox="1"/>
            <p:nvPr/>
          </p:nvSpPr>
          <p:spPr>
            <a:xfrm>
              <a:off x="6215063" y="1750382"/>
              <a:ext cx="49848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-Increasing Winter Atmospheric Temperatures</a:t>
              </a:r>
            </a:p>
            <a:p>
              <a:r>
                <a:rPr lang="en-US" sz="2000" dirty="0">
                  <a:solidFill>
                    <a:srgbClr val="0070C0"/>
                  </a:solidFill>
                </a:rPr>
                <a:t>-Overtime Decreasing Variability</a:t>
              </a:r>
            </a:p>
            <a:p>
              <a:r>
                <a:rPr lang="en-US" sz="2000" dirty="0">
                  <a:solidFill>
                    <a:srgbClr val="0070C0"/>
                  </a:solidFill>
                </a:rPr>
                <a:t>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6119D8-56F3-A649-9B23-DFBEFD9DAE66}"/>
              </a:ext>
            </a:extLst>
          </p:cNvPr>
          <p:cNvGrpSpPr/>
          <p:nvPr/>
        </p:nvGrpSpPr>
        <p:grpSpPr>
          <a:xfrm>
            <a:off x="961423" y="3181083"/>
            <a:ext cx="11099086" cy="3605481"/>
            <a:chOff x="961423" y="3181083"/>
            <a:chExt cx="11099086" cy="36054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097E06-75C6-6057-B99B-1A53D0399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4143" y="3181083"/>
              <a:ext cx="5966366" cy="3605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171F8A-FB18-705F-2A6A-4267AEED29D7}"/>
                </a:ext>
              </a:extLst>
            </p:cNvPr>
            <p:cNvSpPr txBox="1"/>
            <p:nvPr/>
          </p:nvSpPr>
          <p:spPr>
            <a:xfrm>
              <a:off x="961423" y="4586391"/>
              <a:ext cx="502977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-Overtime Declining Sea Ice Duration</a:t>
              </a:r>
            </a:p>
            <a:p>
              <a:r>
                <a:rPr lang="en-US" sz="2000" dirty="0">
                  <a:solidFill>
                    <a:srgbClr val="0070C0"/>
                  </a:solidFill>
                </a:rPr>
                <a:t>-Cyclical Patterns Associated With the Phasing </a:t>
              </a:r>
            </a:p>
            <a:p>
              <a:r>
                <a:rPr lang="en-US" sz="2000" dirty="0">
                  <a:solidFill>
                    <a:srgbClr val="0070C0"/>
                  </a:solidFill>
                </a:rPr>
                <a:t>	of the Climate Cycles</a:t>
              </a:r>
            </a:p>
            <a:p>
              <a:r>
                <a:rPr lang="en-US" sz="2000" dirty="0"/>
                <a:t>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047CE52-E354-617E-676A-44EBC58E7277}"/>
              </a:ext>
            </a:extLst>
          </p:cNvPr>
          <p:cNvSpPr txBox="1"/>
          <p:nvPr/>
        </p:nvSpPr>
        <p:spPr>
          <a:xfrm>
            <a:off x="3414595" y="114300"/>
            <a:ext cx="5359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 System Experiencing Change</a:t>
            </a:r>
          </a:p>
        </p:txBody>
      </p:sp>
    </p:spTree>
    <p:extLst>
      <p:ext uri="{BB962C8B-B14F-4D97-AF65-F5344CB8AC3E}">
        <p14:creationId xmlns:p14="http://schemas.microsoft.com/office/powerpoint/2010/main" val="203601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C84783-7AC4-5838-5D18-4B9546D0CB77}"/>
              </a:ext>
            </a:extLst>
          </p:cNvPr>
          <p:cNvSpPr txBox="1"/>
          <p:nvPr/>
        </p:nvSpPr>
        <p:spPr>
          <a:xfrm>
            <a:off x="1064188" y="-24736"/>
            <a:ext cx="10363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Seasonal  Phenology in Chlorophyll With Trended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D4093-3481-DBA9-DA42-6624BD673FB6}"/>
              </a:ext>
            </a:extLst>
          </p:cNvPr>
          <p:cNvSpPr txBox="1"/>
          <p:nvPr/>
        </p:nvSpPr>
        <p:spPr>
          <a:xfrm>
            <a:off x="845959" y="6159156"/>
            <a:ext cx="3135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Turner et al. revision submitted </a:t>
            </a:r>
          </a:p>
          <a:p>
            <a:pPr algn="ctr"/>
            <a:r>
              <a:rPr lang="en-US" i="1" dirty="0"/>
              <a:t>Global Change Biology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000704-7B62-089A-134A-628FDF802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4" r="51521" b="66817"/>
          <a:stretch/>
        </p:blipFill>
        <p:spPr>
          <a:xfrm>
            <a:off x="374093" y="623528"/>
            <a:ext cx="3957518" cy="26521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42B5EC-886F-B478-1D0A-8B26C22EA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08" t="64069" r="23691"/>
          <a:stretch/>
        </p:blipFill>
        <p:spPr>
          <a:xfrm>
            <a:off x="4401992" y="1137370"/>
            <a:ext cx="3458400" cy="45305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36CF24-CA86-8745-5957-7243BC9E7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78" r="17283" b="66817"/>
          <a:stretch/>
        </p:blipFill>
        <p:spPr>
          <a:xfrm>
            <a:off x="374093" y="3402645"/>
            <a:ext cx="3957518" cy="26521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3E7D30-2CD1-F155-F9C2-4348AA100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35" t="33533" r="52116" b="36731"/>
          <a:stretch/>
        </p:blipFill>
        <p:spPr>
          <a:xfrm>
            <a:off x="7930773" y="560039"/>
            <a:ext cx="3722011" cy="23766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3AAB9A-38D4-EA5A-9B58-E9E4C95C5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76" t="32760" r="17671" b="35318"/>
          <a:stretch/>
        </p:blipFill>
        <p:spPr>
          <a:xfrm>
            <a:off x="8052646" y="3116641"/>
            <a:ext cx="3600138" cy="25512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F55246-FEC8-F376-43C9-084C706129EE}"/>
              </a:ext>
            </a:extLst>
          </p:cNvPr>
          <p:cNvCxnSpPr/>
          <p:nvPr/>
        </p:nvCxnSpPr>
        <p:spPr>
          <a:xfrm>
            <a:off x="4331611" y="2333797"/>
            <a:ext cx="371950" cy="1571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69E7A7-A1BA-A8D2-2DD3-8481ACF36FD9}"/>
              </a:ext>
            </a:extLst>
          </p:cNvPr>
          <p:cNvCxnSpPr>
            <a:cxnSpLocks/>
          </p:cNvCxnSpPr>
          <p:nvPr/>
        </p:nvCxnSpPr>
        <p:spPr>
          <a:xfrm flipV="1">
            <a:off x="4331611" y="3167975"/>
            <a:ext cx="524168" cy="3622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560891-FD72-6FBB-A1BA-3E77913A7915}"/>
              </a:ext>
            </a:extLst>
          </p:cNvPr>
          <p:cNvCxnSpPr>
            <a:cxnSpLocks/>
          </p:cNvCxnSpPr>
          <p:nvPr/>
        </p:nvCxnSpPr>
        <p:spPr>
          <a:xfrm>
            <a:off x="7488441" y="2039007"/>
            <a:ext cx="397415" cy="2707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E5ABFB-9ECF-4900-6311-93188A75B6A8}"/>
              </a:ext>
            </a:extLst>
          </p:cNvPr>
          <p:cNvCxnSpPr>
            <a:cxnSpLocks/>
          </p:cNvCxnSpPr>
          <p:nvPr/>
        </p:nvCxnSpPr>
        <p:spPr>
          <a:xfrm>
            <a:off x="6497063" y="2856886"/>
            <a:ext cx="1555583" cy="8847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985E64-A5F5-3057-6ABA-FBE2BDD85D35}"/>
              </a:ext>
            </a:extLst>
          </p:cNvPr>
          <p:cNvGrpSpPr/>
          <p:nvPr/>
        </p:nvGrpSpPr>
        <p:grpSpPr>
          <a:xfrm>
            <a:off x="6230363" y="3508994"/>
            <a:ext cx="5637201" cy="3122046"/>
            <a:chOff x="6230363" y="3508994"/>
            <a:chExt cx="5637201" cy="31220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469498-CB9D-B93C-8330-D869803AC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252" t="63366" r="50534" b="3106"/>
            <a:stretch/>
          </p:blipFill>
          <p:spPr>
            <a:xfrm>
              <a:off x="7837866" y="3951393"/>
              <a:ext cx="4029698" cy="267964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349804-FC1D-1536-F30A-AC30AA63A5DB}"/>
                </a:ext>
              </a:extLst>
            </p:cNvPr>
            <p:cNvCxnSpPr>
              <a:cxnSpLocks/>
            </p:cNvCxnSpPr>
            <p:nvPr/>
          </p:nvCxnSpPr>
          <p:spPr>
            <a:xfrm>
              <a:off x="6230363" y="3508994"/>
              <a:ext cx="1555583" cy="88479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055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weather forecasting&#10;&#10;Description automatically generated">
            <a:extLst>
              <a:ext uri="{FF2B5EF4-FFF2-40B4-BE49-F238E27FC236}">
                <a16:creationId xmlns:a16="http://schemas.microsoft.com/office/drawing/2014/main" id="{F5808C4C-9325-B3C3-9CA0-4C0C976BA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355" y="917986"/>
            <a:ext cx="9734254" cy="5022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F9840B-51A4-F832-EC20-1548A41676F6}"/>
              </a:ext>
            </a:extLst>
          </p:cNvPr>
          <p:cNvSpPr txBox="1"/>
          <p:nvPr/>
        </p:nvSpPr>
        <p:spPr>
          <a:xfrm>
            <a:off x="4564843" y="220718"/>
            <a:ext cx="3062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Why Later Blooms?</a:t>
            </a:r>
          </a:p>
        </p:txBody>
      </p:sp>
    </p:spTree>
    <p:extLst>
      <p:ext uri="{BB962C8B-B14F-4D97-AF65-F5344CB8AC3E}">
        <p14:creationId xmlns:p14="http://schemas.microsoft.com/office/powerpoint/2010/main" val="3794345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1AF6C1-FD1A-705E-A4DA-90C7059CA5C6}"/>
              </a:ext>
            </a:extLst>
          </p:cNvPr>
          <p:cNvSpPr txBox="1"/>
          <p:nvPr/>
        </p:nvSpPr>
        <p:spPr>
          <a:xfrm>
            <a:off x="2686142" y="2543504"/>
            <a:ext cx="6758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Shelf Responses in Phytoplankton </a:t>
            </a:r>
          </a:p>
        </p:txBody>
      </p:sp>
    </p:spTree>
    <p:extLst>
      <p:ext uri="{BB962C8B-B14F-4D97-AF65-F5344CB8AC3E}">
        <p14:creationId xmlns:p14="http://schemas.microsoft.com/office/powerpoint/2010/main" val="2408012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19057</TotalTime>
  <Words>385</Words>
  <Application>Microsoft Macintosh PowerPoint</Application>
  <PresentationFormat>Widescreen</PresentationFormat>
  <Paragraphs>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Raleway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Oscar Schofield</cp:lastModifiedBy>
  <cp:revision>22</cp:revision>
  <dcterms:created xsi:type="dcterms:W3CDTF">2023-07-31T18:53:56Z</dcterms:created>
  <dcterms:modified xsi:type="dcterms:W3CDTF">2023-08-15T00:03:10Z</dcterms:modified>
</cp:coreProperties>
</file>